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63" r:id="rId4"/>
    <p:sldId id="266" r:id="rId5"/>
    <p:sldId id="267" r:id="rId6"/>
    <p:sldId id="268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0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23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6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68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2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6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2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4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3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5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6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2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5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4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A1509-ECDA-4C06-A970-AF4FE2E586E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D6E7FB-5E7D-4AF1-844D-AA815F50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6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34BC9-0FAA-43F0-84BE-5EE7E7B0B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927" y="65988"/>
            <a:ext cx="11547834" cy="3363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atin typeface="Arial Black" panose="020B0A04020102020204" pitchFamily="34" charset="0"/>
              </a:rPr>
              <a:t>Экспериментирование с предметами.</a:t>
            </a:r>
            <a:br>
              <a:rPr lang="ru-RU" sz="6000" b="1" dirty="0">
                <a:latin typeface="Arial Black" panose="020B0A04020102020204" pitchFamily="34" charset="0"/>
              </a:rPr>
            </a:br>
            <a:r>
              <a:rPr lang="ru-RU" sz="6000" b="1" dirty="0">
                <a:latin typeface="Arial Black" panose="020B0A04020102020204" pitchFamily="34" charset="0"/>
              </a:rPr>
              <a:t>Тема «Тонет не тонет»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8AC47-0B8C-4DDB-8C91-6F6F71D3F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70" y="3843867"/>
            <a:ext cx="10869104" cy="207616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Первая младшая группа «Красная Шапочка»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Педагоги: Гринина Надежда Евгеньевна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Полухина Любовь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16772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79271-3D41-438A-8D01-460601C7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18757"/>
            <a:ext cx="10369592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Arial Black" panose="020B0A04020102020204" pitchFamily="34" charset="0"/>
              </a:rPr>
              <a:t>Актуальность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1F999-022D-4E7B-9549-DDD6536B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715679"/>
            <a:ext cx="11510128" cy="502448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Всевозможные эксперименты с водой очень интересны детям. Манипуляции с водой и предметами развивают тактильные чувства детей. Непосредственное наблюдение за предметами в воде и предшествующее этому осмысление и предположения развивают мыслительные способности детей, развивают способность анализировать.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5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2E18C-D6DF-4993-81E4-EB4B9B95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0"/>
            <a:ext cx="10341203" cy="137631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45E3F-755B-4C8B-9C6B-7013CD58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53" y="1225485"/>
            <a:ext cx="11931189" cy="5632515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обогащение знаний детей о предметах и их свойствах (тяжелые-легкие).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-обогатить знание детей о предметах и их свойствах (некоторые предметы тонут в воде, другие могут плыть, предметы тяжелые и легкие);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закрепить в словаре детей слова «плывут и тонут», ввести их в активный словарь детей.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развивать любознательность и желание принимать участие в экспериментировании с предметами и водой;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развивать самостоятельность и инициативность;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развивать тактильные ощущения через манипуляции с водой.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воспитывать умение соблюдать правила.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9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C89C1-F1E4-4B91-907F-C19AEE4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41412"/>
            <a:ext cx="11736371" cy="139146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Arial Black" panose="020B0A04020102020204" pitchFamily="34" charset="0"/>
                <a:ea typeface="Calibri" panose="020F0502020204030204" pitchFamily="34" charset="0"/>
              </a:rPr>
              <a:t>I этап – подготовительный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CF9F82-1A22-4034-8777-5AB8DFCCC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830081"/>
              </p:ext>
            </p:extLst>
          </p:nvPr>
        </p:nvGraphicFramePr>
        <p:xfrm>
          <a:off x="171253" y="1247481"/>
          <a:ext cx="11849493" cy="5091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944">
                  <a:extLst>
                    <a:ext uri="{9D8B030D-6E8A-4147-A177-3AD203B41FA5}">
                      <a16:colId xmlns:a16="http://schemas.microsoft.com/office/drawing/2014/main" val="2017556887"/>
                    </a:ext>
                  </a:extLst>
                </a:gridCol>
                <a:gridCol w="6099142">
                  <a:extLst>
                    <a:ext uri="{9D8B030D-6E8A-4147-A177-3AD203B41FA5}">
                      <a16:colId xmlns:a16="http://schemas.microsoft.com/office/drawing/2014/main" val="2352167287"/>
                    </a:ext>
                  </a:extLst>
                </a:gridCol>
                <a:gridCol w="3167407">
                  <a:extLst>
                    <a:ext uri="{9D8B030D-6E8A-4147-A177-3AD203B41FA5}">
                      <a16:colId xmlns:a16="http://schemas.microsoft.com/office/drawing/2014/main" val="324278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воспитанников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2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Определение темы, цели, задач, актуальности проекта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Вовремя проведения беседы на тему «Где живут рыбки?», детям были продемонстрированы разнообразные картинки с изображением рыб в воде.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Педагог анализирует литературу по теме исследования.</a:t>
                      </a:r>
                    </a:p>
                    <a:p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Педагог подбирает разнообразные предметы, некоторые из них могут плавать, другие тонут (игрушки, тарелочки, камешки, ложка, тяжелая тарелка)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слушали педагога, рассматривали картинки и заинтересовались тем, а что еще кроме рыбок может плавать в воде?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5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19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EBF13-1119-4F2A-B6C2-78A9DBD7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87" y="0"/>
            <a:ext cx="11896626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Arial Black" panose="020B0A04020102020204" pitchFamily="34" charset="0"/>
                <a:ea typeface="Calibri" panose="020F0502020204030204" pitchFamily="34" charset="0"/>
              </a:rPr>
              <a:t>II этап – основной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2184F93-41BC-41BD-A7B7-8272A8F22E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277957"/>
              </p:ext>
            </p:extLst>
          </p:nvPr>
        </p:nvGraphicFramePr>
        <p:xfrm>
          <a:off x="226243" y="1280889"/>
          <a:ext cx="11965758" cy="635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697">
                  <a:extLst>
                    <a:ext uri="{9D8B030D-6E8A-4147-A177-3AD203B41FA5}">
                      <a16:colId xmlns:a16="http://schemas.microsoft.com/office/drawing/2014/main" val="1805560889"/>
                    </a:ext>
                  </a:extLst>
                </a:gridCol>
                <a:gridCol w="5650408">
                  <a:extLst>
                    <a:ext uri="{9D8B030D-6E8A-4147-A177-3AD203B41FA5}">
                      <a16:colId xmlns:a16="http://schemas.microsoft.com/office/drawing/2014/main" val="2824230326"/>
                    </a:ext>
                  </a:extLst>
                </a:gridCol>
                <a:gridCol w="3919653">
                  <a:extLst>
                    <a:ext uri="{9D8B030D-6E8A-4147-A177-3AD203B41FA5}">
                      <a16:colId xmlns:a16="http://schemas.microsoft.com/office/drawing/2014/main" val="2044256386"/>
                    </a:ext>
                  </a:extLst>
                </a:gridCol>
              </a:tblGrid>
              <a:tr h="71753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воспитанников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58674"/>
                  </a:ext>
                </a:extLst>
              </a:tr>
              <a:tr h="56372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Обогатить знание детей о воде и ее свойствах (некоторые предметы тонут в воде, другие могут плыть)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Педагог приносит в группу глубокий таз с водой и приготовленные заранее предметы, предлагает детям рассмотреть эти предметы, сделать предположения поплывут ли они, или утонут. Затем каждому ребенку педагог предлагает взять по предмету и по очереди отпустить в таз с водой, некоторые предметы утонут, другие поплывут.</a:t>
                      </a:r>
                    </a:p>
                    <a:p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Педагог объясняет детям почему так случилось, напоминает детям, что камень был тяжелым, тарелка тоже, а игрушечная тарелочка легкой, большинство игрушек тоже легкие и они поплыли.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рассматривают предложенные педагогом предметы, берут их в руки, определяют их вес, делают предположения какие предметы поплывут, какие-потонут. Затем по сигналу педагога дети по очереди опускают предметы в воду и смотрят за их состоянием, плывут они или тонут.</a:t>
                      </a:r>
                    </a:p>
                    <a:p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Затем слушают педагога и вспоминают о том, что некоторые предметы были тяжелыми- они и утонули, другие, те, что полегче- плывут.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4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40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A344D-B637-4C08-8A43-2EB6D11B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169682"/>
            <a:ext cx="11840065" cy="11217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Arial Black" panose="020B0A04020102020204" pitchFamily="34" charset="0"/>
                <a:ea typeface="Calibri" panose="020F0502020204030204" pitchFamily="34" charset="0"/>
              </a:rPr>
              <a:t>III этап – заключительный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E2F7C1B-0B35-451C-8507-43D1C13B0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903892"/>
              </p:ext>
            </p:extLst>
          </p:nvPr>
        </p:nvGraphicFramePr>
        <p:xfrm>
          <a:off x="169682" y="1291472"/>
          <a:ext cx="11764650" cy="490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021200017"/>
                    </a:ext>
                  </a:extLst>
                </a:gridCol>
                <a:gridCol w="5835192">
                  <a:extLst>
                    <a:ext uri="{9D8B030D-6E8A-4147-A177-3AD203B41FA5}">
                      <a16:colId xmlns:a16="http://schemas.microsoft.com/office/drawing/2014/main" val="3603027145"/>
                    </a:ext>
                  </a:extLst>
                </a:gridCol>
                <a:gridCol w="3186258">
                  <a:extLst>
                    <a:ext uri="{9D8B030D-6E8A-4147-A177-3AD203B41FA5}">
                      <a16:colId xmlns:a16="http://schemas.microsoft.com/office/drawing/2014/main" val="2939057053"/>
                    </a:ext>
                  </a:extLst>
                </a:gridCol>
              </a:tblGrid>
              <a:tr h="80576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воспитанников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455006"/>
                  </a:ext>
                </a:extLst>
              </a:tr>
              <a:tr h="4096176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Общение полученных знаний.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После проведения эксперимента педагог раскладывает все предметы перед собой на стол, приглашает детей подойти к ней и стать рядом со столом, таким образом, чтобы всем было видно, и говорит, что хочет поиграть с ними в одну игру. На столе лежат предметы те, что использовались в эксперименте, детям необходимо расположить их в две разные корзины, в одну- красную надо положить те предметы, которые утонули, а те, которые плыли надо положить в зеленую корзину.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подходят к педагогу и играют в ту игру, которую предложил им педагог.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0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2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2B4D2-1580-401E-842B-6B7C2620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0"/>
            <a:ext cx="10180949" cy="1451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«Тонет-не тонет»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F02C50-FA0A-43D9-8054-2FE3E507E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6" y="1500691"/>
            <a:ext cx="3984575" cy="5308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DD539-1E0D-4A62-B9AF-571E4F25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11" y="1476209"/>
            <a:ext cx="4021328" cy="53573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3380A-157F-40CE-B2B7-957D40627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4" y="1500691"/>
            <a:ext cx="4021330" cy="53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D2602-BECC-4511-899B-7BF01233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033" y="0"/>
            <a:ext cx="10843967" cy="136688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«Тонет-не тонет»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6B2F36-0EB2-4379-84DA-ECAA9323A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" y="1583702"/>
            <a:ext cx="3884723" cy="51753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C1A88-1AB9-411E-BC11-F0651E89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3" y="1583703"/>
            <a:ext cx="3884723" cy="5175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99B82C-A52A-4472-B2ED-B8E736105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6" y="1583702"/>
            <a:ext cx="3884723" cy="51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027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563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3</vt:lpstr>
      <vt:lpstr>Легкий дым</vt:lpstr>
      <vt:lpstr>Экспериментирование с предметами. Тема «Тонет не тонет» </vt:lpstr>
      <vt:lpstr>Актуальность</vt:lpstr>
      <vt:lpstr>Цель и задачи</vt:lpstr>
      <vt:lpstr>I этап – подготовительный</vt:lpstr>
      <vt:lpstr>II этап – основной</vt:lpstr>
      <vt:lpstr>III этап – заключительный</vt:lpstr>
      <vt:lpstr>«Тонет-не тонет»</vt:lpstr>
      <vt:lpstr>«Тонет-не тонет»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с предметами. Тема «Тонет не тонет» </dc:title>
  <dc:creator>Любовь</dc:creator>
  <cp:lastModifiedBy>Любовь</cp:lastModifiedBy>
  <cp:revision>4</cp:revision>
  <dcterms:created xsi:type="dcterms:W3CDTF">2025-04-24T12:18:30Z</dcterms:created>
  <dcterms:modified xsi:type="dcterms:W3CDTF">2025-05-12T03:54:21Z</dcterms:modified>
</cp:coreProperties>
</file>