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wipe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498" y="255905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Муниципальное бюджетное дошкольное образовательное учреждение </a:t>
            </a:r>
            <a:r>
              <a:rPr lang="ru-RU" sz="3100" dirty="0" err="1" smtClean="0"/>
              <a:t>Краснокаменский</a:t>
            </a:r>
            <a:r>
              <a:rPr lang="ru-RU" sz="3100" dirty="0" smtClean="0"/>
              <a:t> детский сад № 5 «Капелька» комбинированного вида.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Консультация для родителей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Выполнила: Морковкина А.А.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8763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"Безопасное поведение ребенка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летние каникулы"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1143000"/>
            <a:ext cx="6172200" cy="4038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Активный отдых летом интересен и полезен для    ребёнка: зимой уже не удастся покататься на велосипеде, роликах и самокате. Но любой активный вид спорта может быть опасен! Согласно статистике, аварии на велосипеде и падения — одни из основных причин детских травм летом. </a:t>
            </a:r>
          </a:p>
          <a:p>
            <a:endParaRPr lang="ru-RU" dirty="0"/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76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Ролики, велосипеды, самокаты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213" t="16169" r="31513" b="9453"/>
          <a:stretch>
            <a:fillRect/>
          </a:stretch>
        </p:blipFill>
        <p:spPr bwMode="auto">
          <a:xfrm>
            <a:off x="304800" y="15240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49530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Соблюдайте правила безопасности во время летних забав, и пусть здоровье ребёнка от активной деятельности только укрепляется!</a:t>
            </a:r>
            <a:endParaRPr lang="ru-RU" sz="3200" dirty="0"/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Расскажите ребёнку, какие правила нужно соблюдать при летней активности, чтобы свести риск травм к минимуму: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172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при катании на велосипеде, самокате, роликах необходимо защитить </a:t>
            </a:r>
          </a:p>
          <a:p>
            <a:pPr lvl="0">
              <a:buNone/>
            </a:pPr>
            <a:r>
              <a:rPr lang="ru-RU" dirty="0" smtClean="0"/>
              <a:t>уязвимые места: надевать шлем, наколенники, налокотники — детские</a:t>
            </a:r>
          </a:p>
          <a:p>
            <a:pPr lvl="0">
              <a:buNone/>
            </a:pPr>
            <a:r>
              <a:rPr lang="ru-RU" dirty="0" smtClean="0"/>
              <a:t> хирурги утверждают, что большинство травм удалось бы избежать, если </a:t>
            </a:r>
          </a:p>
          <a:p>
            <a:pPr lvl="0">
              <a:buNone/>
            </a:pPr>
            <a:r>
              <a:rPr lang="ru-RU" dirty="0" smtClean="0"/>
              <a:t>бы дети были соответствующим образом экипированы;</a:t>
            </a:r>
          </a:p>
          <a:p>
            <a:pPr lvl="0"/>
            <a:r>
              <a:rPr lang="ru-RU" dirty="0" smtClean="0"/>
              <a:t>ролики, велосипед или самокат должны подходить ребёнку по </a:t>
            </a:r>
          </a:p>
          <a:p>
            <a:pPr lvl="0">
              <a:buNone/>
            </a:pPr>
            <a:r>
              <a:rPr lang="ru-RU" dirty="0" smtClean="0"/>
              <a:t>размеру: велосипед не должен быть низким или слишком высоким,</a:t>
            </a:r>
          </a:p>
          <a:p>
            <a:pPr lvl="0">
              <a:buNone/>
            </a:pPr>
            <a:r>
              <a:rPr lang="ru-RU" dirty="0" smtClean="0"/>
              <a:t> ролики должны плотно фиксировать ногу, но не пережимать её;</a:t>
            </a:r>
          </a:p>
          <a:p>
            <a:pPr lvl="0"/>
            <a:r>
              <a:rPr lang="ru-RU" dirty="0" err="1" smtClean="0"/>
              <a:t>электросамокат</a:t>
            </a:r>
            <a:r>
              <a:rPr lang="ru-RU" dirty="0" smtClean="0"/>
              <a:t> — опасный транспорт: </a:t>
            </a:r>
          </a:p>
          <a:p>
            <a:pPr lvl="0">
              <a:buNone/>
            </a:pPr>
            <a:r>
              <a:rPr lang="ru-RU" dirty="0" smtClean="0"/>
              <a:t>он развивает большую скорость, плохо виден </a:t>
            </a:r>
          </a:p>
          <a:p>
            <a:pPr lvl="0">
              <a:buNone/>
            </a:pPr>
            <a:r>
              <a:rPr lang="ru-RU" dirty="0" smtClean="0"/>
              <a:t>автомобилистам и мешает пешеходам на </a:t>
            </a:r>
          </a:p>
          <a:p>
            <a:pPr lvl="0">
              <a:buNone/>
            </a:pPr>
            <a:r>
              <a:rPr lang="ru-RU" dirty="0" smtClean="0"/>
              <a:t>тротуарах, поэтому лучше предпочесть </a:t>
            </a:r>
          </a:p>
          <a:p>
            <a:pPr lvl="0">
              <a:buNone/>
            </a:pPr>
            <a:r>
              <a:rPr lang="ru-RU" dirty="0" err="1" smtClean="0"/>
              <a:t>электросамокату</a:t>
            </a:r>
            <a:r>
              <a:rPr lang="ru-RU" dirty="0" smtClean="0"/>
              <a:t> обычный самокат;</a:t>
            </a:r>
          </a:p>
          <a:p>
            <a:pPr lvl="0"/>
            <a:r>
              <a:rPr lang="ru-RU" dirty="0" smtClean="0"/>
              <a:t>упасть во время катания может любой —</a:t>
            </a:r>
          </a:p>
          <a:p>
            <a:pPr lvl="0">
              <a:buNone/>
            </a:pPr>
            <a:r>
              <a:rPr lang="ru-RU" dirty="0" smtClean="0"/>
              <a:t> и учиться падать нужно правильно: </a:t>
            </a:r>
          </a:p>
          <a:p>
            <a:pPr lvl="0">
              <a:buNone/>
            </a:pPr>
            <a:r>
              <a:rPr lang="ru-RU" dirty="0" smtClean="0"/>
              <a:t>сгруппироваться, свернувшись калачиком, </a:t>
            </a:r>
          </a:p>
          <a:p>
            <a:pPr lvl="0">
              <a:buNone/>
            </a:pPr>
            <a:r>
              <a:rPr lang="ru-RU" dirty="0" smtClean="0"/>
              <a:t>не выставляя руки вперёд.</a:t>
            </a:r>
          </a:p>
        </p:txBody>
      </p:sp>
      <p:pic>
        <p:nvPicPr>
          <p:cNvPr id="5" name="Рисунок 4" descr="1688507932_kartin-papik-pro-p-kartinki-deti-katayutsya-na-velosipede-let-4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93C0D7"/>
              </a:clrFrom>
              <a:clrTo>
                <a:srgbClr val="93C0D7">
                  <a:alpha val="0"/>
                </a:srgbClr>
              </a:clrTo>
            </a:clrChange>
          </a:blip>
          <a:srcRect t="4987"/>
          <a:stretch>
            <a:fillRect/>
          </a:stretch>
        </p:blipFill>
        <p:spPr>
          <a:xfrm>
            <a:off x="5257800" y="3962400"/>
            <a:ext cx="3886200" cy="2590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JnvIWkJv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524000"/>
            <a:ext cx="6434138" cy="3364568"/>
          </a:xfrm>
        </p:spPr>
      </p:pic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0" y="762000"/>
            <a:ext cx="84582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Детям о личной безопасности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	Чтобы обеспечить личную безопасность детей, необходимо выработать у них умение отказываться от нежелательного общения. Детям необходимо знать и в повседневной жизни соблюдать ряд общеизвестных правил личной безопасности:</a:t>
            </a:r>
            <a:endParaRPr lang="ru-RU" sz="2800" dirty="0"/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не ходить в отдаленные и безлюдные места (стройки, заброшенные здания, подвалы, пустыри, лесополосы,  чердаки );</a:t>
            </a:r>
          </a:p>
          <a:p>
            <a:pPr lvl="0"/>
            <a:r>
              <a:rPr lang="ru-RU" sz="2400" dirty="0" smtClean="0"/>
              <a:t>не вступать в разговор с незнакомым человеком на улице, даже если это милая женщина;</a:t>
            </a:r>
          </a:p>
          <a:p>
            <a:pPr lvl="0"/>
            <a:r>
              <a:rPr lang="ru-RU" sz="2400" dirty="0" smtClean="0"/>
              <a:t>поддерживать с родителями связь по телефону;</a:t>
            </a:r>
          </a:p>
          <a:p>
            <a:pPr lvl="0"/>
            <a:r>
              <a:rPr lang="ru-RU" sz="2400" dirty="0" smtClean="0"/>
              <a:t>сообщать родителям куда, с кем, насколько уходит из дома и как с ним можно связаться помимо его личного телефона (по телефону друзей и их родителей, по телефону тренера, классного руководителя и пр.)</a:t>
            </a:r>
          </a:p>
          <a:p>
            <a:pPr lvl="0"/>
            <a:r>
              <a:rPr lang="ru-RU" sz="2400" dirty="0" smtClean="0"/>
              <a:t>не принимать подарки и угощения от незнакомых людей;</a:t>
            </a:r>
          </a:p>
          <a:p>
            <a:pPr lvl="0"/>
            <a:r>
              <a:rPr lang="ru-RU" sz="2400" dirty="0" smtClean="0"/>
              <a:t>не пускать посторонних в свою квартиру, несмотря на то, кем они представляются (полицейский, врач, слесарь, соседка с верхнего этажа, мамина подруга и пр.);</a:t>
            </a:r>
          </a:p>
          <a:p>
            <a:pPr lvl="0"/>
            <a:r>
              <a:rPr lang="ru-RU" sz="2400" dirty="0" smtClean="0"/>
              <a:t>не садиться в чужую машину без родителей;</a:t>
            </a:r>
          </a:p>
          <a:p>
            <a:pPr lvl="0"/>
            <a:r>
              <a:rPr lang="ru-RU" sz="2400" dirty="0" smtClean="0"/>
              <a:t>не входить с незнакомым человеком в лифт;</a:t>
            </a:r>
          </a:p>
          <a:p>
            <a:pPr lvl="0"/>
            <a:r>
              <a:rPr lang="ru-RU" sz="2400" dirty="0" smtClean="0"/>
              <a:t>не трогать незнакомые подозрительные предметы;</a:t>
            </a:r>
          </a:p>
          <a:p>
            <a:pPr lvl="0"/>
            <a:r>
              <a:rPr lang="ru-RU" sz="2400" dirty="0" smtClean="0"/>
              <a:t>избегать общения с пьяным человеком.</a:t>
            </a:r>
            <a:endParaRPr lang="ru-RU" sz="2400" dirty="0"/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Проверьте, знает ли ребёнок наизусть номер </a:t>
            </a:r>
          </a:p>
          <a:p>
            <a:pPr>
              <a:buNone/>
            </a:pPr>
            <a:r>
              <a:rPr lang="ru-RU" dirty="0" smtClean="0"/>
              <a:t>телефона хотя бы одного из родителей — личный </a:t>
            </a:r>
          </a:p>
          <a:p>
            <a:pPr>
              <a:buNone/>
            </a:pPr>
            <a:r>
              <a:rPr lang="ru-RU" dirty="0" smtClean="0"/>
              <a:t>телефон сына или дочери может потеряться или </a:t>
            </a:r>
          </a:p>
          <a:p>
            <a:pPr>
              <a:buNone/>
            </a:pPr>
            <a:r>
              <a:rPr lang="ru-RU" dirty="0" smtClean="0"/>
              <a:t>разрядиться, и связаться с родственниками, не зная </a:t>
            </a:r>
          </a:p>
          <a:p>
            <a:pPr>
              <a:buNone/>
            </a:pPr>
            <a:r>
              <a:rPr lang="ru-RU" dirty="0" smtClean="0"/>
              <a:t>номера наизусть, будет сложно. Всегда знайте, где </a:t>
            </a:r>
          </a:p>
          <a:p>
            <a:pPr>
              <a:buNone/>
            </a:pPr>
            <a:r>
              <a:rPr lang="ru-RU" dirty="0" smtClean="0"/>
              <a:t>сейчас находится и что делает ваш ребёнок с </a:t>
            </a:r>
          </a:p>
          <a:p>
            <a:pPr>
              <a:buNone/>
            </a:pPr>
            <a:r>
              <a:rPr lang="ru-RU" dirty="0" smtClean="0"/>
              <a:t>помощью приложения на телефоне или gps-часов «Где мои дети»: </a:t>
            </a:r>
          </a:p>
          <a:p>
            <a:pPr>
              <a:buNone/>
            </a:pPr>
            <a:r>
              <a:rPr lang="ru-RU" dirty="0" smtClean="0"/>
              <a:t>в режиме реального времени </a:t>
            </a:r>
          </a:p>
          <a:p>
            <a:pPr>
              <a:buNone/>
            </a:pPr>
            <a:r>
              <a:rPr lang="ru-RU" dirty="0" smtClean="0"/>
              <a:t>вы будете знать, где ваш ребёнок </a:t>
            </a:r>
          </a:p>
          <a:p>
            <a:pPr>
              <a:buNone/>
            </a:pPr>
            <a:r>
              <a:rPr lang="ru-RU" dirty="0" smtClean="0"/>
              <a:t>сейчас, и где он уже успел </a:t>
            </a:r>
          </a:p>
          <a:p>
            <a:pPr>
              <a:buNone/>
            </a:pPr>
            <a:r>
              <a:rPr lang="ru-RU" dirty="0" smtClean="0"/>
              <a:t>побывать, а в случае опасности</a:t>
            </a:r>
          </a:p>
          <a:p>
            <a:pPr>
              <a:buNone/>
            </a:pPr>
            <a:r>
              <a:rPr lang="ru-RU" dirty="0" smtClean="0"/>
              <a:t> получите сигнал тревоги, </a:t>
            </a:r>
          </a:p>
          <a:p>
            <a:pPr>
              <a:buNone/>
            </a:pPr>
            <a:r>
              <a:rPr lang="ru-RU" dirty="0" smtClean="0"/>
              <a:t>даже если звонок </a:t>
            </a:r>
          </a:p>
          <a:p>
            <a:pPr>
              <a:buNone/>
            </a:pPr>
            <a:r>
              <a:rPr lang="ru-RU" dirty="0" smtClean="0"/>
              <a:t>невозможен.</a:t>
            </a:r>
          </a:p>
        </p:txBody>
      </p:sp>
      <p:pic>
        <p:nvPicPr>
          <p:cNvPr id="4" name="Рисунок 3" descr="9b48b9598eff079e463cfcb2351e62a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9908" t="15238" r="4861" b="5185"/>
          <a:stretch>
            <a:fillRect/>
          </a:stretch>
        </p:blipFill>
        <p:spPr>
          <a:xfrm>
            <a:off x="5334000" y="3276600"/>
            <a:ext cx="3810000" cy="35814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70237"/>
            <a:ext cx="9144000" cy="3687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Несмотря на возможные опасности, лето всегда остаётся любимым временем года и для детей, и для их родителей. Летом нет учебных забот, зато есть много возможностей для сближения семьи: поездки на природу, общие спортивные занятия, игры и прогулки. Не забывайте о разумных правилах безопасности — и пусть ваше лето не омрачат никакие неприятности! </a:t>
            </a:r>
          </a:p>
          <a:p>
            <a:pPr>
              <a:buNone/>
            </a:pPr>
            <a:r>
              <a:rPr lang="ru-RU" sz="2800" dirty="0" smtClean="0"/>
              <a:t>Формируйте и систематически закрепляйте у своих детей опыт безопасного поведения, это поможет им предвидеть опасности и по возможности избегать 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00"/>
            <a:ext cx="4662852" cy="2259021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97490382_flomaster-top-p-semya-na-prirode-risunok-krasivo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486400" cy="4539972"/>
          </a:xfrm>
          <a:prstGeom prst="rect">
            <a:avLst/>
          </a:prstGeom>
        </p:spPr>
      </p:pic>
      <p:sp>
        <p:nvSpPr>
          <p:cNvPr id="5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28600" y="533400"/>
            <a:ext cx="86868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 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6172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Материалы взяты из открытого доступа сети «Интернет».</a:t>
            </a:r>
            <a:endParaRPr lang="ru-RU" sz="2400" dirty="0"/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лето\Без имени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556"/>
          <a:stretch>
            <a:fillRect/>
          </a:stretch>
        </p:blipFill>
        <p:spPr bwMode="auto">
          <a:xfrm>
            <a:off x="0" y="38100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28600"/>
            <a:ext cx="8382000" cy="6858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                       Лето — самое короткое и  </a:t>
            </a:r>
          </a:p>
          <a:p>
            <a:pPr algn="just">
              <a:buNone/>
            </a:pPr>
            <a:r>
              <a:rPr lang="ru-RU" dirty="0" smtClean="0"/>
              <a:t>                                     долгожданное время года для </a:t>
            </a:r>
          </a:p>
          <a:p>
            <a:pPr algn="just">
              <a:buNone/>
            </a:pPr>
            <a:r>
              <a:rPr lang="ru-RU" dirty="0" smtClean="0"/>
              <a:t>                                     детей и родителей. Пока есть </a:t>
            </a:r>
          </a:p>
          <a:p>
            <a:pPr algn="just">
              <a:buNone/>
            </a:pPr>
            <a:r>
              <a:rPr lang="ru-RU" dirty="0" smtClean="0"/>
              <a:t>                                     возможность, хочется успеть всё:</a:t>
            </a:r>
          </a:p>
          <a:p>
            <a:pPr algn="just">
              <a:buNone/>
            </a:pPr>
            <a:r>
              <a:rPr lang="ru-RU" dirty="0" smtClean="0"/>
              <a:t>                                     вволю погулять, искупаться,  </a:t>
            </a:r>
          </a:p>
          <a:p>
            <a:pPr algn="just">
              <a:buNone/>
            </a:pPr>
            <a:r>
              <a:rPr lang="ru-RU" dirty="0" smtClean="0"/>
              <a:t>                                     покататься на велосипеде, и </a:t>
            </a:r>
          </a:p>
          <a:p>
            <a:pPr algn="just">
              <a:buNone/>
            </a:pPr>
            <a:r>
              <a:rPr lang="ru-RU" dirty="0" smtClean="0"/>
              <a:t>                                     заняться другими увлекательными </a:t>
            </a:r>
          </a:p>
          <a:p>
            <a:pPr algn="just">
              <a:buNone/>
            </a:pPr>
            <a:r>
              <a:rPr lang="ru-RU" dirty="0" smtClean="0"/>
              <a:t>                                     делами, на которые зимой никогда не </a:t>
            </a:r>
          </a:p>
          <a:p>
            <a:pPr algn="just">
              <a:buNone/>
            </a:pPr>
            <a:r>
              <a:rPr lang="ru-RU" dirty="0" smtClean="0"/>
              <a:t>                                      хватает времени. А чтобы долгие  </a:t>
            </a:r>
          </a:p>
          <a:p>
            <a:pPr algn="just">
              <a:buNone/>
            </a:pPr>
            <a:r>
              <a:rPr lang="ru-RU" dirty="0" smtClean="0"/>
              <a:t>                                     каникулы не омрачились травмами и</a:t>
            </a:r>
          </a:p>
          <a:p>
            <a:pPr algn="just">
              <a:buNone/>
            </a:pPr>
            <a:r>
              <a:rPr lang="ru-RU" dirty="0" smtClean="0"/>
              <a:t>болезнями — достаточно соблюдать правила безопасности </a:t>
            </a:r>
          </a:p>
          <a:p>
            <a:pPr algn="just">
              <a:buNone/>
            </a:pPr>
            <a:r>
              <a:rPr lang="ru-RU" dirty="0" smtClean="0"/>
              <a:t>летом  и взрослым, и, конечно, самим детям. Лето </a:t>
            </a:r>
          </a:p>
          <a:p>
            <a:pPr algn="just">
              <a:buNone/>
            </a:pPr>
            <a:r>
              <a:rPr lang="ru-RU" dirty="0" smtClean="0"/>
              <a:t>характеризуется нарастанием двигательной активности и </a:t>
            </a:r>
          </a:p>
          <a:p>
            <a:pPr algn="just">
              <a:buNone/>
            </a:pPr>
            <a:r>
              <a:rPr lang="ru-RU" dirty="0" smtClean="0"/>
              <a:t>увеличением физических возможностей ребёнка, которые, </a:t>
            </a:r>
          </a:p>
          <a:p>
            <a:pPr algn="just">
              <a:buNone/>
            </a:pPr>
            <a:r>
              <a:rPr lang="ru-RU" dirty="0" smtClean="0"/>
              <a:t>сочетаясь с повышенной любознательностью и </a:t>
            </a:r>
          </a:p>
          <a:p>
            <a:pPr algn="just">
              <a:buNone/>
            </a:pPr>
            <a:r>
              <a:rPr lang="ru-RU" dirty="0" smtClean="0"/>
              <a:t>стремлением к самостоятельности, нередко приводят к </a:t>
            </a:r>
          </a:p>
          <a:p>
            <a:pPr algn="just">
              <a:buNone/>
            </a:pPr>
            <a:r>
              <a:rPr lang="ru-RU" dirty="0" smtClean="0"/>
              <a:t>возникновению опасных ситуаций.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Необходимо выделить некоторые правила поведения, которые дети должны выполнять неукоснительно, так как от этого зависят их здоровье и безопасность.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82" t="23571" r="27282" b="14135"/>
          <a:stretch>
            <a:fillRect/>
          </a:stretch>
        </p:blipFill>
        <p:spPr bwMode="auto">
          <a:xfrm>
            <a:off x="1295400" y="1524000"/>
            <a:ext cx="6509951" cy="501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80889" y="179363"/>
            <a:ext cx="8915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поведения </a:t>
            </a: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на воде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5" name="Содержимое 4" descr="C:\Users\User\Desktop\лето\images.jp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08" t="10811" r="9797" b="12500"/>
          <a:stretch>
            <a:fillRect/>
          </a:stretch>
        </p:blipFill>
        <p:spPr bwMode="auto">
          <a:xfrm>
            <a:off x="0" y="15240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29000" y="1600200"/>
            <a:ext cx="5715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игнорируйте правила поведения на воде и не разрешайте делать это детям. Не купайтесь с ними в местах, где это запрещено.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заплывайте за буйки, не прыгайте в воду со скал или в местах с неизвестным дном.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Старайтесь держать ребенка в поле своего зрения, когда он находится в воде.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572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Главное условие безопасности – купаться в сопровождении кого-то из взрослых.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Необходимо объяснить ребёнку, почему не следует купаться в незнакомом месте, особенно там, где нет других отдыхающих. Дно водоема может таить немало опасностей: затопленная коряга, острые осколки, холодные ключи и глубокие ямы.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dirty="0" smtClean="0"/>
              <a:t>Дети должны твердо усвоить следующие правила:</a:t>
            </a:r>
          </a:p>
          <a:p>
            <a:pPr>
              <a:buNone/>
            </a:pPr>
            <a:endParaRPr lang="ru-RU" sz="1400" dirty="0" smtClean="0"/>
          </a:p>
          <a:p>
            <a:pPr lvl="0"/>
            <a:r>
              <a:rPr lang="ru-RU" dirty="0" smtClean="0"/>
              <a:t>игры на воде опасны (нельзя, даже играючи, "топить" своих друзей или "прятаться" под водой);</a:t>
            </a:r>
          </a:p>
          <a:p>
            <a:pPr lvl="0"/>
            <a:r>
              <a:rPr lang="ru-RU" dirty="0" smtClean="0"/>
              <a:t>категорически запрещается прыгать в воду в не предназначенных для этого местах;</a:t>
            </a:r>
          </a:p>
          <a:p>
            <a:pPr lvl="0"/>
            <a:r>
              <a:rPr lang="ru-RU" dirty="0" smtClean="0"/>
              <a:t>нельзя нырять и плавать в местах, </a:t>
            </a:r>
          </a:p>
          <a:p>
            <a:pPr lvl="0">
              <a:buNone/>
            </a:pPr>
            <a:r>
              <a:rPr lang="ru-RU" dirty="0" smtClean="0"/>
              <a:t>     заросших водорослями;</a:t>
            </a:r>
          </a:p>
          <a:p>
            <a:pPr lvl="0"/>
            <a:r>
              <a:rPr lang="ru-RU" dirty="0" smtClean="0"/>
              <a:t>не следует далеко заплывать </a:t>
            </a:r>
          </a:p>
          <a:p>
            <a:pPr lvl="0">
              <a:buNone/>
            </a:pPr>
            <a:r>
              <a:rPr lang="ru-RU" dirty="0" smtClean="0"/>
              <a:t>     на надувных матрасах и кругах;</a:t>
            </a:r>
          </a:p>
          <a:p>
            <a:r>
              <a:rPr lang="ru-RU" dirty="0" smtClean="0"/>
              <a:t>не следует звать на помощь </a:t>
            </a:r>
          </a:p>
          <a:p>
            <a:pPr>
              <a:buNone/>
            </a:pPr>
            <a:r>
              <a:rPr lang="ru-RU" dirty="0" smtClean="0"/>
              <a:t>    в шутку</a:t>
            </a:r>
            <a:endParaRPr lang="ru-RU" dirty="0"/>
          </a:p>
        </p:txBody>
      </p:sp>
      <p:pic>
        <p:nvPicPr>
          <p:cNvPr id="4" name="Рисунок 3" descr="pngtree-children-swimming-in-the-sea-in-summer-cartoon-png-image_12021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667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514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Прогулка в лес – это очень хороший отдых, который укрепляет</a:t>
            </a:r>
          </a:p>
          <a:p>
            <a:pPr>
              <a:buNone/>
            </a:pPr>
            <a:r>
              <a:rPr lang="ru-RU" dirty="0" smtClean="0"/>
              <a:t>здоровье, знакомит ребёнка с родной природой. Но есть</a:t>
            </a:r>
          </a:p>
          <a:p>
            <a:pPr>
              <a:buNone/>
            </a:pPr>
            <a:r>
              <a:rPr lang="ru-RU" dirty="0" smtClean="0"/>
              <a:t>некоторые правила, с которыми взрослые должны обязательно</a:t>
            </a:r>
          </a:p>
          <a:p>
            <a:pPr>
              <a:buNone/>
            </a:pPr>
            <a:r>
              <a:rPr lang="ru-RU" dirty="0" smtClean="0"/>
              <a:t>ознакомить ребёнка, так как лес может таить в себе опасность.</a:t>
            </a:r>
          </a:p>
          <a:p>
            <a:pPr>
              <a:buNone/>
            </a:pPr>
            <a:r>
              <a:rPr lang="ru-RU" dirty="0" smtClean="0"/>
              <a:t>Расскажите ребенку о ядовитых грибах и растениях, которые</a:t>
            </a:r>
          </a:p>
          <a:p>
            <a:pPr>
              <a:buNone/>
            </a:pPr>
            <a:r>
              <a:rPr lang="ru-RU" dirty="0" smtClean="0"/>
              <a:t>растут в лесу, на полях и лугах. </a:t>
            </a: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Безопасное поведение в лесу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clrChange>
              <a:clrFrom>
                <a:srgbClr val="B7E7F2"/>
              </a:clrFrom>
              <a:clrTo>
                <a:srgbClr val="B7E7F2">
                  <a:alpha val="0"/>
                </a:srgbClr>
              </a:clrTo>
            </a:clrChange>
          </a:blip>
          <a:srcRect l="21259" t="14925" r="22636" b="7960"/>
          <a:stretch>
            <a:fillRect/>
          </a:stretch>
        </p:blipFill>
        <p:spPr bwMode="auto">
          <a:xfrm>
            <a:off x="4572000" y="35814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072348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Напоминайте ребёнку, что ему ни в коем случае нельзя ходить по лесу одному, нужно держаться всегда рядом с родителями. </a:t>
            </a:r>
          </a:p>
          <a:p>
            <a:r>
              <a:rPr lang="ru-RU" sz="2400" dirty="0" smtClean="0"/>
              <a:t>Но что делать, если он заблудился? </a:t>
            </a:r>
          </a:p>
          <a:p>
            <a:r>
              <a:rPr lang="ru-RU" sz="2400" dirty="0" smtClean="0"/>
              <a:t>Объясните ребёнку, что не нужно</a:t>
            </a:r>
          </a:p>
          <a:p>
            <a:r>
              <a:rPr lang="ru-RU" sz="2400" dirty="0" smtClean="0"/>
              <a:t> поддаваться панике и бежать, </a:t>
            </a:r>
          </a:p>
          <a:p>
            <a:r>
              <a:rPr lang="ru-RU" sz="2400" dirty="0" smtClean="0"/>
              <a:t>куда глаза глядят. Как только </a:t>
            </a:r>
          </a:p>
          <a:p>
            <a:r>
              <a:rPr lang="ru-RU" sz="2400" dirty="0" smtClean="0"/>
              <a:t>потерял родителей, следует </a:t>
            </a:r>
          </a:p>
          <a:p>
            <a:r>
              <a:rPr lang="ru-RU" sz="2400" dirty="0" smtClean="0"/>
              <a:t>кричать громче, чтобы можно</a:t>
            </a:r>
          </a:p>
          <a:p>
            <a:r>
              <a:rPr lang="ru-RU" sz="2400" dirty="0" smtClean="0"/>
              <a:t> было найти друг друга по голосу, </a:t>
            </a:r>
          </a:p>
          <a:p>
            <a:r>
              <a:rPr lang="ru-RU" sz="2400" dirty="0" smtClean="0"/>
              <a:t>и оставаться на месте.</a:t>
            </a:r>
            <a:endParaRPr lang="ru-RU" sz="2400" dirty="0"/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1-07-2018_1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066800"/>
            <a:ext cx="3520115" cy="3505199"/>
          </a:xfrm>
        </p:spPr>
      </p:pic>
      <p:sp>
        <p:nvSpPr>
          <p:cNvPr id="19458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Открытые окна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33800" y="1371600"/>
            <a:ext cx="5257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Ежегодно с началом весенне-летнего сезона регистрируются случаи гибели детей при выпадении из окна. Как правило, во всех случаях падения,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дети самостоятельно забирались на подоконник, используя в качестве подставки различные предметы мебели, и, опираясь на противомоскитную сетку, выпадали из окна вместе с ней.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10800000" flipV="1">
            <a:off x="152400" y="4501753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 этом подавляющее большинство падений происходили из-за недостатка контроля взрослыми за поведением детей, рассеянностью родных и близких, забывающих закрывать окна, отсутствие на окнах блокираторов или оконных ручек-замков, неправильной расстановкой мебели, дающей возможность детям самостоятельно забираться на подоконники, и наличие москитных сеток, создающих иллюзию закрытого окна.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Не оставлять окна открытыми, если дома маленький ребенок, поскольку достаточно отвлечься на секунду, которая может стать последним мгновением в жизни ребёнка или искалечить её навсегда.</a:t>
            </a:r>
          </a:p>
          <a:p>
            <a:pPr lvl="0"/>
            <a:r>
              <a:rPr lang="ru-RU" dirty="0" smtClean="0"/>
              <a:t>Не использовать москитные сетки без соответствующей защиты окна – дети любят опираться на них, воспринимая как надёжную опору.</a:t>
            </a:r>
          </a:p>
          <a:p>
            <a:pPr lvl="0"/>
            <a:r>
              <a:rPr lang="ru-RU" dirty="0" smtClean="0"/>
              <a:t>Не оставлять ребенка без присмотра.</a:t>
            </a:r>
          </a:p>
          <a:p>
            <a:pPr lvl="0"/>
            <a:r>
              <a:rPr lang="ru-RU" dirty="0" smtClean="0"/>
              <a:t>Не ставить мебель поблизости окон, чтобы ребёнок не взобрался на подоконник и не упал.</a:t>
            </a:r>
          </a:p>
          <a:p>
            <a:pPr lvl="0"/>
            <a:r>
              <a:rPr lang="ru-RU" dirty="0" smtClean="0"/>
              <a:t>Тщательно подобрать аксессуары на окна. </a:t>
            </a:r>
          </a:p>
          <a:p>
            <a:pPr lvl="0">
              <a:buNone/>
            </a:pPr>
            <a:r>
              <a:rPr lang="ru-RU" dirty="0" smtClean="0"/>
              <a:t>В частности, средства защиты от солнца, такие, </a:t>
            </a:r>
          </a:p>
          <a:p>
            <a:pPr lvl="0">
              <a:buNone/>
            </a:pPr>
            <a:r>
              <a:rPr lang="ru-RU" dirty="0" smtClean="0"/>
              <a:t>как жалюзи и рулонные шторы должные быть </a:t>
            </a:r>
          </a:p>
          <a:p>
            <a:pPr lvl="0">
              <a:buNone/>
            </a:pPr>
            <a:r>
              <a:rPr lang="ru-RU" dirty="0" smtClean="0"/>
              <a:t>без свисающих шнуров и цепочек. </a:t>
            </a:r>
          </a:p>
          <a:p>
            <a:pPr lvl="0">
              <a:buNone/>
            </a:pPr>
            <a:r>
              <a:rPr lang="ru-RU" dirty="0" smtClean="0"/>
              <a:t>Ребёнок может в них запутаться и </a:t>
            </a:r>
          </a:p>
          <a:p>
            <a:pPr lvl="0">
              <a:buNone/>
            </a:pPr>
            <a:r>
              <a:rPr lang="ru-RU" dirty="0" smtClean="0"/>
              <a:t>спровоцировать удушье.</a:t>
            </a:r>
          </a:p>
          <a:p>
            <a:pPr lvl="0"/>
            <a:r>
              <a:rPr lang="ru-RU" dirty="0" smtClean="0"/>
              <a:t>Установить на окна блокираторы или оконные </a:t>
            </a:r>
          </a:p>
          <a:p>
            <a:pPr lvl="0">
              <a:buNone/>
            </a:pPr>
            <a:r>
              <a:rPr lang="ru-RU" dirty="0" smtClean="0"/>
              <a:t>ручки-замки с ключом, препятствующие открытию окна </a:t>
            </a:r>
          </a:p>
          <a:p>
            <a:pPr lvl="0">
              <a:buNone/>
            </a:pPr>
            <a:r>
              <a:rPr lang="ru-RU" dirty="0" smtClean="0"/>
              <a:t>ребёнком самостоятельно.</a:t>
            </a:r>
          </a:p>
        </p:txBody>
      </p:sp>
      <p:pic>
        <p:nvPicPr>
          <p:cNvPr id="4" name="Рисунок 3" descr="foni-papik-pro-4sgw-p-kartinki-okno-so-shtorami-na-prozrachnom-f-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0457" y="3467100"/>
            <a:ext cx="2583543" cy="33909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1"/>
            <a:ext cx="8915400" cy="24383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Пожар может возникнуть в любом месте и в любое время. Поэтому к нему надо быть подготовленным. Главное, что нужно запомнить - спички и зажигалки служат для хозяйственных дел, но никак не для игры. Даже маленькая искра может привести к большой беде в любом месте, даже на улице. Закрепляйте с детьми правила пожарной безопасности:</a:t>
            </a:r>
          </a:p>
          <a:p>
            <a:endParaRPr lang="ru-RU" dirty="0"/>
          </a:p>
        </p:txBody>
      </p:sp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Пожарная безопасность</a:t>
            </a:r>
            <a:endParaRPr lang="ru-RU" sz="3600" kern="10" spc="0" dirty="0">
              <a:ln w="12700">
                <a:solidFill>
                  <a:srgbClr val="C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C:\Users\User\Desktop\лето\1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28" r="10101"/>
          <a:stretch>
            <a:fillRect/>
          </a:stretch>
        </p:blipFill>
        <p:spPr bwMode="auto">
          <a:xfrm>
            <a:off x="0" y="3048000"/>
            <a:ext cx="3505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76600" y="2971800"/>
            <a:ext cx="58674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Не играть со спичками, не разводить костры.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Не включать электроприборы, если взрослых нет дома.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Не открывать дверцу печки или камина.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Нельзя бросать в огонь пустые баночки и флаконы от бытовых химических веществ, особенно аэрозоли.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Не играть с бензином и другими горючими веществами.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57150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Никогда не прятаться при пожаре, ни под кровать, ни в шкаф.</a:t>
            </a:r>
            <a:endParaRPr lang="ru-RU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При пожаре звонить 101, 112 (назвать свой адрес, телефон, фамилию и рассказать, что горит).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1324</Words>
  <PresentationFormat>Экран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Муниципальное бюджетное дошкольное образовательное учреждение Краснокаменский детский сад № 5 «Капелька» комбинированного вида. </vt:lpstr>
      <vt:lpstr>Слайд 2</vt:lpstr>
      <vt:lpstr>Необходимо выделить некоторые правила поведения, которые дети должны выполнять неукоснительно, так как от этого зависят их здоровье и безопасность.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Расскажите ребёнку, какие правила нужно соблюдать при летней активности, чтобы свести риск травм к минимуму:  </vt:lpstr>
      <vt:lpstr> Чтобы обеспечить личную безопасность детей, необходимо выработать у них умение отказываться от нежелательного общения. Детям необходимо знать и в повседневной жизни соблюдать ряд общеизвестных правил личной безопасности:</vt:lpstr>
      <vt:lpstr>Слайд 13</vt:lpstr>
      <vt:lpstr>Слайд 14</vt:lpstr>
      <vt:lpstr>Уважаемые родители!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Краснокаменский детский сад № 5 «Капелька» комбинированного вида. </dc:title>
  <dc:creator>User</dc:creator>
  <cp:lastModifiedBy>User</cp:lastModifiedBy>
  <cp:revision>33</cp:revision>
  <dcterms:created xsi:type="dcterms:W3CDTF">2025-05-21T05:52:40Z</dcterms:created>
  <dcterms:modified xsi:type="dcterms:W3CDTF">2025-05-21T08:59:45Z</dcterms:modified>
</cp:coreProperties>
</file>