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3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dd8a20248b16c70f2c7732e4f30e6db.jpg"/>
          <p:cNvPicPr>
            <a:picLocks noChangeAspect="1"/>
          </p:cNvPicPr>
          <p:nvPr/>
        </p:nvPicPr>
        <p:blipFill>
          <a:blip r:embed="rId2" cstate="print"/>
          <a:srcRect l="10513" r="110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908720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Ребята, вы любите такое время года, как лето? Почему?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184482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Конечно, кто же его не любит. Ведь летом тепло, светит солнышко, зреют вкусные ягоды, цветут цветочки.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2708920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 вы любите провести жаркие летние дни на берегу какого-либо водоема, поплавать в водичке, позагорать на теплом песочке?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407707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вы знаете что можно, а что нельзя делать в воде?</a:t>
            </a:r>
            <a:br>
              <a:rPr lang="ru-RU" dirty="0" smtClean="0"/>
            </a:br>
            <a:r>
              <a:rPr lang="ru-RU" dirty="0" smtClean="0"/>
              <a:t>Сегодня мы поговорим об этом.</a:t>
            </a:r>
            <a:endParaRPr lang="ru-RU" dirty="0"/>
          </a:p>
        </p:txBody>
      </p:sp>
      <p:pic>
        <p:nvPicPr>
          <p:cNvPr id="9" name="Рисунок 8" descr="kids-play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96952"/>
            <a:ext cx="1728192" cy="949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zhuravlyk.uz.ua/wp-content/uploads/2015/02/fon-6-1024x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8214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Давайте проверим, что вы запомнили. Если ответ 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«да»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хлопаете в ладоши и киваете. Если 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«нет»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топаете ногами и грозите пальчиком.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92696"/>
            <a:ext cx="484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1. Нужно купаться под присмотром взрослых?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2474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 Можно выплывать за буйки?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62880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3. Можно хватать друг друга за ноги и руки, опускать головы друг друга в воду?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13285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4. Можно брызгать воду в лицо?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263691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5. Нужно плавать вдоль берега?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140968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6. Нужно ли спрашивать у родителей разрешение, чтобы купаться?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364502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7. Можно прыгать в воду и подныривать?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14908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8. Можно звать на помощь без причины?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472514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9. Можно заплывать далеко от берега на надувном матраце?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02-006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6" name="TextBox 5"/>
          <p:cNvSpPr txBox="1"/>
          <p:nvPr/>
        </p:nvSpPr>
        <p:spPr>
          <a:xfrm>
            <a:off x="0" y="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Ребята, вы умеете плавать?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667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Как вы думаете, в любом ли водоеме можно купаться?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загадка.gif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6732240" y="4293096"/>
            <a:ext cx="1728192" cy="2379610"/>
          </a:xfrm>
          <a:prstGeom prst="rect">
            <a:avLst/>
          </a:prstGeom>
        </p:spPr>
      </p:pic>
      <p:pic>
        <p:nvPicPr>
          <p:cNvPr id="9" name="Рисунок 8" descr="d58ea0a0b8a58546b44a78b077839ad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399269"/>
            <a:ext cx="1872208" cy="31325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852936"/>
            <a:ext cx="6948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 еще нужно,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чтобы на дне реки/озера не было битого стекла, коряг, острых жестянок, глубоких ям и других вещей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из-за которых вы можете пораниться.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 descr="animation-vector-fish-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365104"/>
            <a:ext cx="2204864" cy="2204864"/>
          </a:xfrm>
          <a:prstGeom prst="rect">
            <a:avLst/>
          </a:prstGeom>
        </p:spPr>
      </p:pic>
      <p:pic>
        <p:nvPicPr>
          <p:cNvPr id="15" name="Рисунок 14" descr="ori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4910">
            <a:off x="7351385" y="1096000"/>
            <a:ext cx="1368152" cy="1362701"/>
          </a:xfrm>
          <a:prstGeom prst="rect">
            <a:avLst/>
          </a:prstGeom>
        </p:spPr>
      </p:pic>
      <p:pic>
        <p:nvPicPr>
          <p:cNvPr id="18" name="Рисунок 17" descr="bezopasnost-detej-na-vode-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980728"/>
            <a:ext cx="3923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Нет конечно.  Для начала нужно спросить у взрослых,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достаточно ли там чистая вода.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Ведь если нет, то микробы, которые попадут к вам в организм, вызовут у вас самые неприятные болячки!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5 0.01411 C -0.02084 0.00717 -0.01615 -0.00023 -0.01059 -0.00647 C -0.00296 -0.01503 0.01111 -0.00069 0.01857 0.00162 C 0.0217 0.00093 0.02534 0.00255 0.02777 -0.00023 C 0.02986 -0.00254 0.02934 -0.00716 0.02934 -0.01063 C 0.02934 -0.01271 0.02621 -0.01642 0.02777 -0.01665 C 0.03194 -0.01734 0.03593 -0.0141 0.0401 -0.01271 C 0.04079 -0.01202 0.04982 -0.00416 0.0493 -0.00023 C 0.04895 0.00209 0.04635 0.00232 0.04479 0.00371 C 0.04375 0.00162 0.04131 -4.73636E-6 0.04166 -0.00231 C 0.04201 -0.00439 0.04461 -0.00439 0.04618 -0.00439 C 0.05017 -0.00439 0.05468 -0.00208 0.0585 -0.00023 C 0.0651 0.00625 0.07222 0.01064 0.08003 0.01411 C 0.08298 0.00255 0.08333 -0.00161 0.09079 -0.00855 C 0.10034 -0.0067 0.10416 -0.00832 0.10937 0.00162 C 0.11128 0.01457 0.11388 0.01851 0.1217 0.02637 C 0.12968 0.02429 0.13385 0.02313 0.13854 0.01411 C 0.1427 -0.02428 0.16111 -0.0037 0.19704 -0.00231 C 0.20503 0.00278 0.20486 0.00833 0.2125 0.00162 C 0.21302 -0.00046 0.21388 -0.00439 0.21388 -0.00416 " pathEditMode="relative" rAng="0" ptsTypes="fffffffffffffffffffA">
                                      <p:cBhvr>
                                        <p:cTn id="5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children-swimming-in-the-sea-vector-18010016.jpg"/>
          <p:cNvPicPr>
            <a:picLocks noChangeAspect="1"/>
          </p:cNvPicPr>
          <p:nvPr/>
        </p:nvPicPr>
        <p:blipFill>
          <a:blip r:embed="rId2" cstate="print"/>
          <a:srcRect b="111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ba88c82c3cdff3bd27d2095b0c3f74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779912" y="2492896"/>
            <a:ext cx="2579094" cy="23859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43174" y="214290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Следующее правило –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купаться нужно только под присмотром взрослых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Купайтесь недалеко от берега, чтобы они вас видели.</a:t>
            </a:r>
          </a:p>
        </p:txBody>
      </p:sp>
      <p:pic>
        <p:nvPicPr>
          <p:cNvPr id="1026" name="Picture 2" descr="C:\Users\samsung\Desktop\Катя работа\Король\Космос\1424982066_sun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7222" y="-285776"/>
            <a:ext cx="3240360" cy="3138520"/>
          </a:xfrm>
          <a:prstGeom prst="rect">
            <a:avLst/>
          </a:prstGeom>
          <a:noFill/>
        </p:spPr>
      </p:pic>
      <p:pic>
        <p:nvPicPr>
          <p:cNvPr id="14" name="Рисунок 13" descr="goldycircle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6021288"/>
            <a:ext cx="2895409" cy="109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0002-006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5" name="Содержимое 4" descr="122737974_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79911" y="4221088"/>
            <a:ext cx="2572395" cy="1888872"/>
          </a:xfrm>
        </p:spPr>
      </p:pic>
      <p:pic>
        <p:nvPicPr>
          <p:cNvPr id="6" name="Рисунок 5" descr="lawn-clipart-grass-patch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9" y="5229200"/>
            <a:ext cx="5646508" cy="1628800"/>
          </a:xfrm>
          <a:prstGeom prst="rect">
            <a:avLst/>
          </a:prstGeom>
        </p:spPr>
      </p:pic>
      <p:pic>
        <p:nvPicPr>
          <p:cNvPr id="7" name="Picture 2" descr="C:\Users\samsung\Desktop\Катя работа\Король\Космос\1424982066_sun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-315416"/>
            <a:ext cx="2736304" cy="265030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236296" y="0"/>
            <a:ext cx="1907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Если будете следовать этому правилу, то с вами не случится беда.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 descr="bezopasnost-detej-na-vode-10.png"/>
          <p:cNvPicPr>
            <a:picLocks noChangeAspect="1"/>
          </p:cNvPicPr>
          <p:nvPr/>
        </p:nvPicPr>
        <p:blipFill>
          <a:blip r:embed="rId6" cstate="print"/>
          <a:srcRect t="14791" b="9113"/>
          <a:stretch>
            <a:fillRect/>
          </a:stretch>
        </p:blipFill>
        <p:spPr>
          <a:xfrm>
            <a:off x="0" y="2033466"/>
            <a:ext cx="9143999" cy="48245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857364"/>
            <a:ext cx="3995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Не заплывайте далеко в незнакомых местах и не плывите во всякие кусты, особенно на надувных матрасах. 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кустах живут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животные, которые могут вас напугать.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85728"/>
            <a:ext cx="3563888" cy="1616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 еще - вы можете зацепиться за что-нибудь, и матрас порвется. Это опасно!</a:t>
            </a:r>
            <a:endParaRPr lang="ru-RU" sz="2400" dirty="0"/>
          </a:p>
        </p:txBody>
      </p:sp>
      <p:pic>
        <p:nvPicPr>
          <p:cNvPr id="14" name="Рисунок 13" descr="YCZJ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3068960"/>
            <a:ext cx="1152128" cy="127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3 0.02128 C -0.04097 0.01157 -0.03871 0.00278 -0.04826 -0.00115 C -0.05034 -0.00046 -0.05295 -0.00115 -0.05451 0.0007 C -0.05625 0.00255 -0.06041 0.02059 -0.06059 0.02128 C -0.06111 0.02336 -0.06076 0.02637 -0.06215 0.02752 C -0.06371 0.02891 -0.0651 0.03007 -0.06666 0.03146 C -0.06979 0.02868 -0.07291 0.02614 -0.07604 0.02336 C -0.0776 0.02197 -0.08055 0.0192 -0.08055 0.01943 C -0.09062 0.02359 -0.09965 0.03192 -0.10833 0.03978 C -0.11076 0.0488 -0.10868 0.05088 -0.11597 0.05412 C -0.121 0.0532 -0.12777 0.0532 -0.13281 0.04996 C -0.14045 0.04487 -0.14635 0.03724 -0.15451 0.03354 C -0.17205 0.03839 -0.17378 0.04672 -0.1868 0.05828 C -0.19392 0.05759 -0.20139 0.05898 -0.20833 0.0562 C -0.21076 0.05528 -0.21111 0.05019 -0.21284 0.04788 C -0.21423 0.04603 -0.21614 0.04556 -0.21753 0.04394 C -0.21927 0.04209 -0.22048 0.03978 -0.22205 0.0377 C -0.22413 0.04603 -0.22604 0.04926 -0.23142 0.05412 C -0.23507 0.05343 -0.23871 0.0532 -0.24218 0.05204 C -0.24531 0.05111 -0.25139 0.04788 -0.25139 0.04811 C -0.25503 0.04857 -0.25902 0.04765 -0.26215 0.04996 C -0.26597 0.05273 -0.26771 0.05898 -0.27135 0.06221 C -0.27448 0.06499 -0.27743 0.06777 -0.28055 0.07054 C -0.28559 0.07493 -0.29757 0.07863 -0.29757 0.07887 C -0.30399 0.07632 -0.30885 0.07355 -0.31441 0.06846 C -0.32534 0.07794 -0.32534 0.08072 -0.3375 0.08072 " pathEditMode="relative" rAng="0" ptsTypes="fffffffffffffffffffffffffA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1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9b3a72de393a15e65c50b6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079" cy="6858000"/>
          </a:xfrm>
        </p:spPr>
      </p:pic>
      <p:sp>
        <p:nvSpPr>
          <p:cNvPr id="8" name="TextBox 7"/>
          <p:cNvSpPr txBox="1"/>
          <p:nvPr/>
        </p:nvSpPr>
        <p:spPr>
          <a:xfrm>
            <a:off x="251520" y="548680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Что там чудится в тумане? (Дети вытягивают руки вперёд.)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Волны плещут в океане. (Дети машут руками, изображая волны.)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Это мачты кораблей. (Дети вытягивают руки вверх.)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Пусть плывут сюда скорей! (Дети приветственно машут руками.)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Мы по берегу гуляем,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Мореходов поджидаем, (Ходьба на месте.)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Ищем ракушки в песке (Наклоны.)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 сжимаем в кулаке. (Дети сжимают кулачки.)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Чтоб побольше их собрать, —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Надо чаще приседать. (Приседания.)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 descr="korabl-animatsionnaya-kartinka-00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71600" y="5013176"/>
            <a:ext cx="6696744" cy="16333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188640"/>
            <a:ext cx="622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Давайте немножко отдохнем.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0002-006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52200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Следующее правило -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нельзя толкаться, плескаться, хватать друг друга за ноги и руки, опускать головы друг друга в воду.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Это очень опасно, потому что человек, оказавшийся под водой, может захлебнуться и утонуть.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samsung\Desktop\Катя работа\Король\пожарная безлпасность\9887d22b20db94ad2c5fca053e623d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650928" cy="3650928"/>
          </a:xfrm>
          <a:prstGeom prst="rect">
            <a:avLst/>
          </a:prstGeom>
          <a:noFill/>
        </p:spPr>
      </p:pic>
      <p:pic>
        <p:nvPicPr>
          <p:cNvPr id="17" name="Рисунок 16" descr="ea413319e3a5c72b7ce57596e94e76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509120"/>
            <a:ext cx="2880320" cy="1923168"/>
          </a:xfrm>
          <a:prstGeom prst="rect">
            <a:avLst/>
          </a:prstGeom>
        </p:spPr>
      </p:pic>
      <p:pic>
        <p:nvPicPr>
          <p:cNvPr id="18" name="Рисунок 17" descr="ba88c82c3cdff3bd27d2095b0c3f74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868144" y="3669259"/>
            <a:ext cx="3275856" cy="3188741"/>
          </a:xfrm>
          <a:prstGeom prst="rect">
            <a:avLst/>
          </a:prstGeom>
        </p:spPr>
      </p:pic>
      <p:pic>
        <p:nvPicPr>
          <p:cNvPr id="20" name="Рисунок 19" descr="O-jumpvissi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573016"/>
            <a:ext cx="2676525" cy="1457325"/>
          </a:xfrm>
          <a:prstGeom prst="rect">
            <a:avLst/>
          </a:prstGeom>
        </p:spPr>
      </p:pic>
      <p:pic>
        <p:nvPicPr>
          <p:cNvPr id="23" name="Рисунок 22" descr="ar137419177135145авм.png"/>
          <p:cNvPicPr>
            <a:picLocks noChangeAspect="1"/>
          </p:cNvPicPr>
          <p:nvPr/>
        </p:nvPicPr>
        <p:blipFill>
          <a:blip r:embed="rId7" cstate="print">
            <a:lum contrast="10000"/>
          </a:blip>
          <a:stretch>
            <a:fillRect/>
          </a:stretch>
        </p:blipFill>
        <p:spPr>
          <a:xfrm flipH="1">
            <a:off x="1979712" y="4077072"/>
            <a:ext cx="4212226" cy="27809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4282" y="2786058"/>
            <a:ext cx="5328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Еще – нельзя прыгать в воду, если вы не знаете, что может заходиться на дне.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5" name="Рисунок 24" descr="14841114_s.png"/>
          <p:cNvPicPr>
            <a:picLocks noChangeAspect="1"/>
          </p:cNvPicPr>
          <p:nvPr/>
        </p:nvPicPr>
        <p:blipFill>
          <a:blip r:embed="rId8" cstate="print"/>
          <a:srcRect b="16400"/>
          <a:stretch>
            <a:fillRect/>
          </a:stretch>
        </p:blipFill>
        <p:spPr>
          <a:xfrm rot="1307074">
            <a:off x="900850" y="3990401"/>
            <a:ext cx="1586936" cy="1991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11" descr="0002-006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Нельзя кричать в шутку «Тону! Помогите», если вы не тоните на самом деле.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Ведь после этого, если с вами что-то случится, и вы будете тонуть по-настоящему, люди вам не поверят.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swimming_PNG5539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4581128"/>
            <a:ext cx="3888432" cy="1472743"/>
          </a:xfrm>
        </p:spPr>
      </p:pic>
      <p:pic>
        <p:nvPicPr>
          <p:cNvPr id="8" name="Picture 2" descr="C:\Users\samsung\Desktop\Катя работа\Король\Космос\1424982066_sun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0"/>
            <a:ext cx="2736304" cy="2650306"/>
          </a:xfrm>
          <a:prstGeom prst="rect">
            <a:avLst/>
          </a:prstGeom>
          <a:noFill/>
        </p:spPr>
      </p:pic>
      <p:pic>
        <p:nvPicPr>
          <p:cNvPr id="10" name="Рисунок 9" descr="52490334-children-vector-illustration-of-lifegueard-with-equipment-on-the-beach-profession-series-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3933056"/>
            <a:ext cx="2160240" cy="2715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achsunse_AB4RJwD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19872" y="0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Если солнечно и жарко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Не забудь надеть панамку,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 иначе солнце – Хлоп! –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 засветит прямо в лоб.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1340768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Если долго находиться на солнце без головного убора, вы можете получить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солнечный удар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 Так что слушайтесь взрослых и не снимайте свою панамку.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1397113204_solnce5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-243408"/>
            <a:ext cx="3024336" cy="3068960"/>
          </a:xfrm>
          <a:prstGeom prst="rect">
            <a:avLst/>
          </a:prstGeom>
        </p:spPr>
      </p:pic>
      <p:pic>
        <p:nvPicPr>
          <p:cNvPr id="9" name="Рисунок 8" descr="8359939-1-deti-detskiy-otdykh-belfre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18521">
            <a:off x="5140279" y="3751351"/>
            <a:ext cx="3428180" cy="306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zhuravlyk.uz.ua/wp-content/uploads/2015/02/fon-6-1024x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821489"/>
          </a:xfrm>
          <a:prstGeom prst="rect">
            <a:avLst/>
          </a:prstGeom>
          <a:noFill/>
        </p:spPr>
      </p:pic>
      <p:pic>
        <p:nvPicPr>
          <p:cNvPr id="7" name="Содержимое 6" descr="Badenverbo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628800"/>
            <a:ext cx="3489251" cy="3489251"/>
          </a:xfrm>
        </p:spPr>
      </p:pic>
      <p:sp>
        <p:nvSpPr>
          <p:cNvPr id="8" name="TextBox 7"/>
          <p:cNvSpPr txBox="1"/>
          <p:nvPr/>
        </p:nvSpPr>
        <p:spPr>
          <a:xfrm>
            <a:off x="251520" y="332656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Вы знаете, что означает этот знак?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836712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Это запрещающий знак 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«Купание запрещено»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412776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Водоёмы хороши в любое время года, НО в опасных местах рек, прудов, озер должен стоять такой знак.  И если вы такой видите, что это значит?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42900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Верно, что купаться здесь НЕЛЬЗЯ!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508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Нася</dc:creator>
  <cp:lastModifiedBy>User</cp:lastModifiedBy>
  <cp:revision>31</cp:revision>
  <dcterms:created xsi:type="dcterms:W3CDTF">2019-03-31T14:27:14Z</dcterms:created>
  <dcterms:modified xsi:type="dcterms:W3CDTF">2025-02-10T08:57:22Z</dcterms:modified>
</cp:coreProperties>
</file>